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363" r:id="rId2"/>
    <p:sldId id="423" r:id="rId3"/>
    <p:sldId id="324" r:id="rId4"/>
    <p:sldId id="415" r:id="rId5"/>
    <p:sldId id="361" r:id="rId6"/>
    <p:sldId id="355" r:id="rId7"/>
    <p:sldId id="325" r:id="rId8"/>
    <p:sldId id="396" r:id="rId9"/>
    <p:sldId id="426" r:id="rId10"/>
    <p:sldId id="416" r:id="rId11"/>
    <p:sldId id="330" r:id="rId12"/>
    <p:sldId id="427" r:id="rId13"/>
    <p:sldId id="418" r:id="rId14"/>
    <p:sldId id="356" r:id="rId15"/>
    <p:sldId id="429" r:id="rId16"/>
    <p:sldId id="358" r:id="rId17"/>
    <p:sldId id="405" r:id="rId18"/>
    <p:sldId id="326" r:id="rId19"/>
    <p:sldId id="360" r:id="rId20"/>
    <p:sldId id="419" r:id="rId21"/>
    <p:sldId id="359" r:id="rId22"/>
    <p:sldId id="420" r:id="rId23"/>
    <p:sldId id="323" r:id="rId24"/>
    <p:sldId id="428" r:id="rId25"/>
    <p:sldId id="357" r:id="rId26"/>
    <p:sldId id="421" r:id="rId27"/>
    <p:sldId id="417" r:id="rId28"/>
    <p:sldId id="400" r:id="rId29"/>
    <p:sldId id="331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notesViewPr>
    <p:cSldViewPr>
      <p:cViewPr varScale="1">
        <p:scale>
          <a:sx n="61" d="100"/>
          <a:sy n="6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D1EFEAA-AA9A-C14F-AE0A-AAC09C457F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3B7A9E7-9F9A-5843-AE43-A22A75133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650853FB-4EC0-9D49-9799-43F7301105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2C33B67-35C2-DE4F-85A1-CAAAF8FFCA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61548E-BB72-3846-9223-AFC83674433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70AEE59-2E03-534E-A8B7-78A7F149E9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72E1FA0-47B8-DD4F-859B-1F1C52C34F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B681A95-5C78-254A-9784-4232FDD3DA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90A2B76-6CDD-7E47-A14C-6CB36AFD07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48198F1C-B5BF-F94A-877E-E2CBA971B3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85394491-43B1-AA48-8030-3F89C3DD8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EEDABA-1B60-384E-8BEF-8EF6B82A49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92CB5676-D9FC-FE48-BCC4-DC40616B8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1C793D-26C9-0144-89BE-B5BDB3DA1586}" type="slidenum">
              <a:rPr lang="es-ES" altLang="es-ES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0384CEAB-7D77-A34C-8FDA-825E1663F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12DC33B2-A2BE-3543-9784-346EC4F7E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>
            <a:extLst>
              <a:ext uri="{FF2B5EF4-FFF2-40B4-BE49-F238E27FC236}">
                <a16:creationId xmlns:a16="http://schemas.microsoft.com/office/drawing/2014/main" id="{EF7CB06B-38AD-3747-8FB5-8A74205BB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16477-48CF-FE44-9FBC-4779FF63CCA8}" type="slidenum">
              <a:rPr lang="es-ES" altLang="es-ES"/>
              <a:pPr>
                <a:spcBef>
                  <a:spcPct val="0"/>
                </a:spcBef>
              </a:pPr>
              <a:t>16</a:t>
            </a:fld>
            <a:endParaRPr lang="es-ES" altLang="es-E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2180AF7E-C879-8D4E-875B-8A81F8399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072CD4DE-46C6-4640-8B8E-AE5039F8D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>
            <a:extLst>
              <a:ext uri="{FF2B5EF4-FFF2-40B4-BE49-F238E27FC236}">
                <a16:creationId xmlns:a16="http://schemas.microsoft.com/office/drawing/2014/main" id="{5FE1E57A-FB4A-3A49-BC31-1D9A167EF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224C6-1320-2C44-AC5D-F433DA6A7D98}" type="slidenum">
              <a:rPr lang="es-ES" altLang="es-ES"/>
              <a:pPr>
                <a:spcBef>
                  <a:spcPct val="0"/>
                </a:spcBef>
              </a:pPr>
              <a:t>18</a:t>
            </a:fld>
            <a:endParaRPr lang="es-ES" altLang="es-E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5CAAD858-A3B3-6B43-8508-397FA2493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6557ACA-4ED0-F846-A5E8-4DC4A3E17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>
            <a:extLst>
              <a:ext uri="{FF2B5EF4-FFF2-40B4-BE49-F238E27FC236}">
                <a16:creationId xmlns:a16="http://schemas.microsoft.com/office/drawing/2014/main" id="{9D819532-887D-5046-9402-E30BD29F6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E5053-2D19-344E-B47E-34CA14B730CF}" type="slidenum">
              <a:rPr lang="es-ES" altLang="es-ES"/>
              <a:pPr>
                <a:spcBef>
                  <a:spcPct val="0"/>
                </a:spcBef>
              </a:pPr>
              <a:t>19</a:t>
            </a:fld>
            <a:endParaRPr lang="es-ES" altLang="es-E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DF4E1104-7C68-CF44-B070-5C230F097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6DBA27B8-BA6A-EC4D-9676-5E6CC4699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>
            <a:extLst>
              <a:ext uri="{FF2B5EF4-FFF2-40B4-BE49-F238E27FC236}">
                <a16:creationId xmlns:a16="http://schemas.microsoft.com/office/drawing/2014/main" id="{E316873C-2B0D-7746-ABA6-2693BA811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5A1AE-2DF1-0148-BCF3-B503ECAABED8}" type="slidenum">
              <a:rPr lang="es-ES" altLang="es-ES"/>
              <a:pPr>
                <a:spcBef>
                  <a:spcPct val="0"/>
                </a:spcBef>
              </a:pPr>
              <a:t>21</a:t>
            </a:fld>
            <a:endParaRPr lang="es-ES" altLang="es-E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99402788-8482-F142-BC8F-1BD9B3FA0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2DBD2BBA-CC31-AC42-B1F4-70B79D237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>
            <a:extLst>
              <a:ext uri="{FF2B5EF4-FFF2-40B4-BE49-F238E27FC236}">
                <a16:creationId xmlns:a16="http://schemas.microsoft.com/office/drawing/2014/main" id="{EAA375C1-31F3-7248-ACDD-D66FF6DB3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FE3ECF-EC85-DC4A-9BC0-DF351852D0BD}" type="slidenum">
              <a:rPr lang="es-ES" altLang="es-ES"/>
              <a:pPr>
                <a:spcBef>
                  <a:spcPct val="0"/>
                </a:spcBef>
              </a:pPr>
              <a:t>23</a:t>
            </a:fld>
            <a:endParaRPr lang="es-ES" altLang="es-E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5F9611A8-59EA-0E41-A5E0-B3020A63B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9512FA94-47FA-3A45-8DCE-60ED313D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>
            <a:extLst>
              <a:ext uri="{FF2B5EF4-FFF2-40B4-BE49-F238E27FC236}">
                <a16:creationId xmlns:a16="http://schemas.microsoft.com/office/drawing/2014/main" id="{F563F760-69C2-454F-A3DB-15AA36D6A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E684C-F7D6-F34D-88F1-C4BA5118DA47}" type="slidenum">
              <a:rPr lang="es-ES" altLang="es-ES"/>
              <a:pPr>
                <a:spcBef>
                  <a:spcPct val="0"/>
                </a:spcBef>
              </a:pPr>
              <a:t>24</a:t>
            </a:fld>
            <a:endParaRPr lang="es-ES" altLang="es-E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08953879-0F38-F74C-8A88-71AE86EDD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C9C1792D-90CA-D349-AC7C-7A47F5C18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>
            <a:extLst>
              <a:ext uri="{FF2B5EF4-FFF2-40B4-BE49-F238E27FC236}">
                <a16:creationId xmlns:a16="http://schemas.microsoft.com/office/drawing/2014/main" id="{2E3173B4-574B-8242-BAA7-233BE52E4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D38B96-A89D-AD4B-9F45-6D268E96883A}" type="slidenum">
              <a:rPr lang="es-ES" altLang="es-ES"/>
              <a:pPr>
                <a:spcBef>
                  <a:spcPct val="0"/>
                </a:spcBef>
              </a:pPr>
              <a:t>25</a:t>
            </a:fld>
            <a:endParaRPr lang="es-ES" altLang="es-E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B87ED8F3-668D-F447-89A9-A096AE0A8A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4DB3DF63-9697-3D4A-B811-B68DF1D91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>
            <a:extLst>
              <a:ext uri="{FF2B5EF4-FFF2-40B4-BE49-F238E27FC236}">
                <a16:creationId xmlns:a16="http://schemas.microsoft.com/office/drawing/2014/main" id="{4824E0D7-3132-B649-89DF-B3210B168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D50DF-E967-1341-97AD-C9D515A60DAD}" type="slidenum">
              <a:rPr lang="es-ES" altLang="es-ES"/>
              <a:pPr>
                <a:spcBef>
                  <a:spcPct val="0"/>
                </a:spcBef>
              </a:pPr>
              <a:t>27</a:t>
            </a:fld>
            <a:endParaRPr lang="es-ES" altLang="es-ES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CDD304A7-FBE5-6D4F-BD86-3EFE39408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7E756982-1E4D-2B41-A111-6F8C650D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>
            <a:extLst>
              <a:ext uri="{FF2B5EF4-FFF2-40B4-BE49-F238E27FC236}">
                <a16:creationId xmlns:a16="http://schemas.microsoft.com/office/drawing/2014/main" id="{02C11B0B-DF01-FD4E-AFDF-F60457A82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2FBE67-A6BC-D644-B87B-5909BB5A2472}" type="slidenum">
              <a:rPr lang="es-ES" altLang="es-ES"/>
              <a:pPr>
                <a:spcBef>
                  <a:spcPct val="0"/>
                </a:spcBef>
              </a:pPr>
              <a:t>28</a:t>
            </a:fld>
            <a:endParaRPr lang="es-ES" altLang="es-ES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225E89F9-3481-424C-8BF9-A24598C1A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F070022F-4E4B-634E-A17E-8C5ECF5D6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>
            <a:extLst>
              <a:ext uri="{FF2B5EF4-FFF2-40B4-BE49-F238E27FC236}">
                <a16:creationId xmlns:a16="http://schemas.microsoft.com/office/drawing/2014/main" id="{CB6EE30D-09CF-6E49-AA11-616E2B714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19738B-0D2F-2C4B-8A36-53035A6AE603}" type="slidenum">
              <a:rPr lang="es-ES" altLang="es-ES"/>
              <a:pPr>
                <a:spcBef>
                  <a:spcPct val="0"/>
                </a:spcBef>
              </a:pPr>
              <a:t>29</a:t>
            </a:fld>
            <a:endParaRPr lang="es-ES" altLang="es-ES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06EEABB7-A40F-1243-8C15-CF321F725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8F09AA7F-B4F1-5F4D-BB3F-097273C5E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>
            <a:extLst>
              <a:ext uri="{FF2B5EF4-FFF2-40B4-BE49-F238E27FC236}">
                <a16:creationId xmlns:a16="http://schemas.microsoft.com/office/drawing/2014/main" id="{47C58251-E1F7-4042-BFF9-AEF62034F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E74AC-4908-7A4C-AC97-AACE776D1591}" type="slidenum">
              <a:rPr lang="es-ES" altLang="es-ES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A16CC69-16E7-8042-87F4-81AB27D57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6971DFB3-A193-CD43-A061-E1304CB08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>
            <a:extLst>
              <a:ext uri="{FF2B5EF4-FFF2-40B4-BE49-F238E27FC236}">
                <a16:creationId xmlns:a16="http://schemas.microsoft.com/office/drawing/2014/main" id="{2F68AE35-053C-D648-9B10-48E0C2B23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6230A-1D68-494D-95F1-87E3E29FC69E}" type="slidenum">
              <a:rPr lang="es-ES" altLang="es-ES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A4CD1CAE-D3A9-2042-8484-29268F7C7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E19A5D5-1862-364E-A9C4-C1D01883E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>
            <a:extLst>
              <a:ext uri="{FF2B5EF4-FFF2-40B4-BE49-F238E27FC236}">
                <a16:creationId xmlns:a16="http://schemas.microsoft.com/office/drawing/2014/main" id="{B6528229-8983-4249-BC9A-F13832EC4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EE32D-A77C-3540-A4E4-2E6BE8C3FD95}" type="slidenum">
              <a:rPr lang="es-ES" altLang="es-ES"/>
              <a:pPr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8289A862-8855-6A46-8B4A-94A6A4D77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573C555-6865-5446-8F4B-0A76EB738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>
            <a:extLst>
              <a:ext uri="{FF2B5EF4-FFF2-40B4-BE49-F238E27FC236}">
                <a16:creationId xmlns:a16="http://schemas.microsoft.com/office/drawing/2014/main" id="{63B1F8ED-F23C-1741-8476-7605E7385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1693E-E2C1-644D-B613-85B393F77C5C}" type="slidenum">
              <a:rPr lang="es-ES" altLang="es-ES"/>
              <a:pPr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485A2EC6-1A47-D943-B685-E998C0E87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C006E7D9-F5CE-9742-9C5A-7E3A6B058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8BD20439-7BFA-9340-A14A-2724FAB17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C2972-8196-B748-B95E-8DA9897AD3DA}" type="slidenum">
              <a:rPr lang="es-ES" altLang="es-ES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3134498D-8284-DA41-AF98-6FAC0BA7F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DFF1B2B-5DA6-8E4B-90D7-76D2784CE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>
            <a:extLst>
              <a:ext uri="{FF2B5EF4-FFF2-40B4-BE49-F238E27FC236}">
                <a16:creationId xmlns:a16="http://schemas.microsoft.com/office/drawing/2014/main" id="{039BA9B8-0038-AC4B-9478-D18437973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003D7-C9A9-EB41-9D55-529097323219}" type="slidenum">
              <a:rPr lang="es-ES" altLang="es-ES"/>
              <a:pPr>
                <a:spcBef>
                  <a:spcPct val="0"/>
                </a:spcBef>
              </a:pPr>
              <a:t>11</a:t>
            </a:fld>
            <a:endParaRPr lang="es-ES" altLang="es-E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F5E0CC50-332E-3A48-8755-B9D30798D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B17FD434-86E5-E340-9AB2-3D4F1755D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>
            <a:extLst>
              <a:ext uri="{FF2B5EF4-FFF2-40B4-BE49-F238E27FC236}">
                <a16:creationId xmlns:a16="http://schemas.microsoft.com/office/drawing/2014/main" id="{F7CB8DE2-6B98-8048-A6DD-2A0E00012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DD4D8-EB5B-5547-8993-26F3BFC64230}" type="slidenum">
              <a:rPr lang="es-ES" altLang="es-ES"/>
              <a:pPr>
                <a:spcBef>
                  <a:spcPct val="0"/>
                </a:spcBef>
              </a:pPr>
              <a:t>12</a:t>
            </a:fld>
            <a:endParaRPr lang="es-ES" altLang="es-E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0E8AEC1D-C81B-1341-B528-86E9901BA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0D0B622F-0D38-AB40-9179-A1A2A9CB4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>
            <a:extLst>
              <a:ext uri="{FF2B5EF4-FFF2-40B4-BE49-F238E27FC236}">
                <a16:creationId xmlns:a16="http://schemas.microsoft.com/office/drawing/2014/main" id="{3B792C84-81E7-1949-91CF-8215F3EDA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835EF5-337B-644E-8060-066146BFE17A}" type="slidenum">
              <a:rPr lang="es-ES" altLang="es-ES"/>
              <a:pPr>
                <a:spcBef>
                  <a:spcPct val="0"/>
                </a:spcBef>
              </a:pPr>
              <a:t>14</a:t>
            </a:fld>
            <a:endParaRPr lang="es-ES" altLang="es-E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6A4916F1-1972-B14B-81E3-F31B7C249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A6276542-3389-3143-84E6-2B943252A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82BC23D-80DF-F54A-980C-9BBF9D44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22396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A91D3-04B9-0D44-A3C3-BED1E9993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2B573-743F-6145-8818-E6C903FF6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A61D8-15E4-254F-B861-98C2AD87F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03312-DCEB-944F-BE4D-93DBE105AD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3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EE882A-B6C7-3C45-812F-C88AB6DF7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24BE11-4574-D447-9122-1D03A5E3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704934-EF78-9440-B914-34212823F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C719-2125-7944-B72D-1E412CAB68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49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75420-28CC-4141-90BC-012209A26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948475-4B2D-6646-86D2-FFC1CF1AF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8B45FE-5C47-7642-886D-D27BE653B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C06B-AD3A-E744-AEDE-A0C15F41A8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92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8CB09F-97CA-6C49-9307-1CA96764E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3487DE0-4AA5-344D-BAB3-44C018E52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B59CFCD-03D1-EE4F-A847-56F3A9566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3AF-B600-E041-87AE-84DA5BC56A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50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415619-1340-3844-BE12-755C2EF36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BFCF0A-20BF-3440-BC31-24FE0727A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B98836-2F85-7F47-AD7E-F147D169A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24CA-651E-2D48-95DB-69930C73D4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48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8004F-604B-674B-A4F9-217CE14BA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226DEF-714B-F647-848A-E688C62C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AEB8384-F0A5-BB40-AF9A-F8EF23AD9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5D7B-6CED-214C-8AD7-1C8269E0B5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713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99F75-FF09-8C43-9437-D4225B71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BBA53-6746-1449-B0AD-BE8131DB4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ACD48-DD03-E242-95AD-3F203C0EB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09A-4FD0-ED4C-8F56-063B3B6453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24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F99168-25E5-2E43-916C-03AFCDBFA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CDA26ED-5EFD-3D41-9B04-C957AA2C8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2FCDBE-C8B5-2C44-936F-4171E1605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5D7F-A702-554A-9830-1F6B7070BB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063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0D44E6-1359-D346-A249-2A5CE8080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22027C-A945-294C-BAAF-E35802572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E7E3F55-0C32-2D44-8B5F-3233799E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D3F-8267-BD4A-B0BE-A2F40D35F8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449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B3E53F-A43B-324A-9753-01E625AD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F49F91-BEC7-EB4C-9C3E-700AE2587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4E141F-8F62-1D4F-8332-E7DE09FBE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1C1B-FA87-A945-ABD5-D4F97F5E01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08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769FE0-86FB-F647-98FD-10DF8C5E0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C0CF8F-D832-F343-AE10-DDE7D8AA2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45BA84-7D56-9841-BA80-89DCF8FD2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CF9B-4AD9-9A43-9E97-D0A99FC98B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04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5277D1-DC20-C349-B36A-FA6CD0D2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D0852-A10B-8741-95E8-AC0E19E08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263B1627-F559-CB44-A0D6-A3199892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F6EFBB98-9989-AE43-AA58-E5800B6CE6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42CA681-8168-1841-8BFE-841CCEFAAD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C64629D-E728-1A4E-91C3-420F3826D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E92A0B1-A7E5-1C4A-AF52-7A1CD9148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1B79B88-B9C3-3B42-AE7F-8F1357024F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batiburrillo.redliberal.com/perlas.jpg" TargetMode="Externa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cadenadial.com/photos/uncategorized/2008/09/22/campana.jp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6">
            <a:extLst>
              <a:ext uri="{FF2B5EF4-FFF2-40B4-BE49-F238E27FC236}">
                <a16:creationId xmlns:a16="http://schemas.microsoft.com/office/drawing/2014/main" id="{9D32D6E5-EBA1-D94F-BB4F-6C7CFA011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126789-3AA3-C546-B116-2884A53AD3E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200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324C6701-24EE-8A45-B33A-063155DF8A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pic>
        <p:nvPicPr>
          <p:cNvPr id="177155" name="Picture 10" descr="cascada">
            <a:extLst>
              <a:ext uri="{FF2B5EF4-FFF2-40B4-BE49-F238E27FC236}">
                <a16:creationId xmlns:a16="http://schemas.microsoft.com/office/drawing/2014/main" id="{3D63B151-C301-1E4C-8A19-BCCB051A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6">
            <a:extLst>
              <a:ext uri="{FF2B5EF4-FFF2-40B4-BE49-F238E27FC236}">
                <a16:creationId xmlns:a16="http://schemas.microsoft.com/office/drawing/2014/main" id="{55D13E65-59C4-E346-8C7F-65FC2C84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E46E2E-CC8F-BF40-A9FC-0A77317E9311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200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6BDC3C52-4435-ED45-B6FB-B9930D62B6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6D94398-64A9-1144-BE79-D6AFF9B6D5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113"/>
            <a:ext cx="7010400" cy="45370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ES_tradnl" altLang="es-E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SUPRATENTORIALES: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hemisféricos cerebrales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de la región selar</a:t>
            </a:r>
          </a:p>
          <a:p>
            <a:pPr marL="1347788" lvl="2" indent="-438150" eaLnBrk="1" hangingPunct="1">
              <a:buFont typeface="Wingdings" pitchFamily="2" charset="2"/>
              <a:buAutoNum type="alphaLcPeriod"/>
            </a:pPr>
            <a:r>
              <a:rPr lang="es-ES_tradnl" altLang="es-ES" sz="2500">
                <a:latin typeface="Arial" panose="020B0604020202020204" pitchFamily="34" charset="0"/>
                <a:ea typeface="Arial" panose="020B0604020202020204" pitchFamily="34" charset="0"/>
              </a:rPr>
              <a:t>T. de hipófisis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III ventrículo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región pineal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192516" name="Picture 4" descr="image002">
            <a:extLst>
              <a:ext uri="{FF2B5EF4-FFF2-40B4-BE49-F238E27FC236}">
                <a16:creationId xmlns:a16="http://schemas.microsoft.com/office/drawing/2014/main" id="{2A822027-95A8-C846-A1BE-0F1A6418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159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5" descr="brain-spinal-cord">
            <a:extLst>
              <a:ext uri="{FF2B5EF4-FFF2-40B4-BE49-F238E27FC236}">
                <a16:creationId xmlns:a16="http://schemas.microsoft.com/office/drawing/2014/main" id="{6A2CEF94-9E8A-2E4F-B2EB-F1EF6765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6">
            <a:extLst>
              <a:ext uri="{FF2B5EF4-FFF2-40B4-BE49-F238E27FC236}">
                <a16:creationId xmlns:a16="http://schemas.microsoft.com/office/drawing/2014/main" id="{27AD39D1-01CD-3843-9871-EB335005B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DD2CBF-D746-E640-B376-8BCB623749C8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ES" sz="12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EACB6438-96D6-E547-A25E-D77C674DDB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9144000" cy="646113"/>
          </a:xfrm>
        </p:spPr>
        <p:txBody>
          <a:bodyPr/>
          <a:lstStyle/>
          <a:p>
            <a:pPr eaLnBrk="1" hangingPunct="1"/>
            <a:r>
              <a:rPr lang="es-ES" altLang="es-ES">
                <a:ea typeface="ＭＳ Ｐゴシック" panose="020B0600070205080204" pitchFamily="34" charset="-128"/>
              </a:rPr>
              <a:t>Tumores del III ventrículo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03D15FDB-6422-354E-A5AA-5AA23AE502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Hidrocefalia e HTIC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Anomalías neurológicas hipotalámicas (cambios de carácter)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Alteraciones endocrinas (diabetes insípida) y metabólicas (hipertermia, hiperfagia)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93540" name="Picture 5" descr="Tumor27">
            <a:extLst>
              <a:ext uri="{FF2B5EF4-FFF2-40B4-BE49-F238E27FC236}">
                <a16:creationId xmlns:a16="http://schemas.microsoft.com/office/drawing/2014/main" id="{6A7F4F7F-6CD4-2044-8794-B6B68626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76250"/>
            <a:ext cx="18161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6">
            <a:extLst>
              <a:ext uri="{FF2B5EF4-FFF2-40B4-BE49-F238E27FC236}">
                <a16:creationId xmlns:a16="http://schemas.microsoft.com/office/drawing/2014/main" id="{B83584B0-F9E7-7342-9FB6-11DE5C3CD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942903-4E1E-6644-8B21-15F54F1F2C43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es-ES" sz="120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0348D3EF-15A3-AE45-AE10-28D30DE597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9144000" cy="646113"/>
          </a:xfrm>
        </p:spPr>
        <p:txBody>
          <a:bodyPr/>
          <a:lstStyle/>
          <a:p>
            <a:pPr eaLnBrk="1" hangingPunct="1"/>
            <a:r>
              <a:rPr lang="es-ES" altLang="es-ES">
                <a:ea typeface="ＭＳ Ｐゴシック" panose="020B0600070205080204" pitchFamily="34" charset="-128"/>
              </a:rPr>
              <a:t>Tumores del III ventrículo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500DDD11-FD35-C447-8D8E-4F67C164A9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QUISTE COLOIDE: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Cápsula que contiene </a:t>
            </a: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material glucoproteico PAS+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Cefalea intermitente</a:t>
            </a: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 (cambios posturales). </a:t>
            </a: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Hidrocefalia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Causa muerte súbita. Meningitis química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Tto: 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>
                <a:ea typeface="Arial" panose="020B0604020202020204" pitchFamily="34" charset="0"/>
              </a:rPr>
              <a:t> Cirugía. Técnicas endoscópicas. Derivaciones bi- V-P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95588" name="Picture 4" descr="Tumor27">
            <a:extLst>
              <a:ext uri="{FF2B5EF4-FFF2-40B4-BE49-F238E27FC236}">
                <a16:creationId xmlns:a16="http://schemas.microsoft.com/office/drawing/2014/main" id="{439D5CE6-F5C4-744E-8667-7C51614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161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6">
            <a:extLst>
              <a:ext uri="{FF2B5EF4-FFF2-40B4-BE49-F238E27FC236}">
                <a16:creationId xmlns:a16="http://schemas.microsoft.com/office/drawing/2014/main" id="{8FFDC11F-DDE2-2B4C-9EE2-9FFF09466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BAFD6F-36FB-DB40-9A56-063D1326B84D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ES" sz="1200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77E28509-F1D4-0243-A0BA-A3854671BB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05E5D4D-32EF-EA40-98ED-0318E273B3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113"/>
            <a:ext cx="7010400" cy="45370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ES_tradnl" altLang="es-E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SUPRATENTORIALES: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hemisféricos cerebrales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de la región selar</a:t>
            </a:r>
          </a:p>
          <a:p>
            <a:pPr marL="1347788" lvl="2" indent="-438150" eaLnBrk="1" hangingPunct="1">
              <a:buFont typeface="Wingdings" pitchFamily="2" charset="2"/>
              <a:buAutoNum type="alphaLcPeriod"/>
            </a:pPr>
            <a:r>
              <a:rPr lang="es-ES_tradnl" altLang="es-ES" sz="2500">
                <a:latin typeface="Arial" panose="020B0604020202020204" pitchFamily="34" charset="0"/>
                <a:ea typeface="Arial" panose="020B0604020202020204" pitchFamily="34" charset="0"/>
              </a:rPr>
              <a:t>T. de hipófisis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III ventrículo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base de cráneo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región pineal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197636" name="Picture 4" descr="image002">
            <a:extLst>
              <a:ext uri="{FF2B5EF4-FFF2-40B4-BE49-F238E27FC236}">
                <a16:creationId xmlns:a16="http://schemas.microsoft.com/office/drawing/2014/main" id="{3BBBD402-7291-8D44-B9A7-1860BD14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159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 descr="brain-spinal-cord">
            <a:extLst>
              <a:ext uri="{FF2B5EF4-FFF2-40B4-BE49-F238E27FC236}">
                <a16:creationId xmlns:a16="http://schemas.microsoft.com/office/drawing/2014/main" id="{913721D2-F906-8443-8363-B3AD6AB6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6">
            <a:extLst>
              <a:ext uri="{FF2B5EF4-FFF2-40B4-BE49-F238E27FC236}">
                <a16:creationId xmlns:a16="http://schemas.microsoft.com/office/drawing/2014/main" id="{ED6E5B03-E1D6-4C44-AA69-7CEC03BF5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B6E0CA-B01F-AA41-9D73-61591627B4AE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S" altLang="es-ES" sz="1200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EBFDB2FF-F373-2C48-ABE2-6E16B1B40E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la base del cráneo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88EABF1D-7D1F-B44F-B634-5C6530EAA5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A.- Tumores Fosa Media: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Parálisis pares craneales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Epilepsia lóbulo temporal</a:t>
            </a: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Compresión del tronco cerebral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B.- Tumores De Fosa Anterior: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Similar a los meningiomas del surco olfatorio</a:t>
            </a:r>
          </a:p>
        </p:txBody>
      </p:sp>
      <p:pic>
        <p:nvPicPr>
          <p:cNvPr id="198660" name="Picture 5">
            <a:extLst>
              <a:ext uri="{FF2B5EF4-FFF2-40B4-BE49-F238E27FC236}">
                <a16:creationId xmlns:a16="http://schemas.microsoft.com/office/drawing/2014/main" id="{5224F354-9CA5-4346-BC10-19E1E2E9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2157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7" descr="1_3">
            <a:extLst>
              <a:ext uri="{FF2B5EF4-FFF2-40B4-BE49-F238E27FC236}">
                <a16:creationId xmlns:a16="http://schemas.microsoft.com/office/drawing/2014/main" id="{2F6A4597-B5B1-8D4F-A895-738BD10A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29527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6">
            <a:extLst>
              <a:ext uri="{FF2B5EF4-FFF2-40B4-BE49-F238E27FC236}">
                <a16:creationId xmlns:a16="http://schemas.microsoft.com/office/drawing/2014/main" id="{AFB6EC72-BB13-C64E-A57A-ADFC39715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2D78D6-3CC1-7D4B-A7FB-453977D680FB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es-ES" sz="1200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00A54BC8-6C1B-0C46-9D5A-DEA5A18197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1950DBA0-5956-374C-9831-E6FAC87E95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113"/>
            <a:ext cx="7010400" cy="45370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ES_tradnl" altLang="es-E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SUPRATENTORIALES: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hemisféricos cerebrales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de la región selar</a:t>
            </a:r>
          </a:p>
          <a:p>
            <a:pPr marL="1347788" lvl="2" indent="-438150" eaLnBrk="1" hangingPunct="1">
              <a:buFont typeface="Wingdings" pitchFamily="2" charset="2"/>
              <a:buAutoNum type="alphaLcPeriod"/>
            </a:pPr>
            <a:r>
              <a:rPr lang="es-ES_tradnl" altLang="es-ES" sz="2500">
                <a:latin typeface="Arial" panose="020B0604020202020204" pitchFamily="34" charset="0"/>
                <a:ea typeface="Arial" panose="020B0604020202020204" pitchFamily="34" charset="0"/>
              </a:rPr>
              <a:t>T. de hipófisis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III ventrículo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región pineal</a:t>
            </a:r>
            <a:endParaRPr lang="es-ES" altLang="es-ES" sz="3500" b="1">
              <a:ea typeface="Arial" panose="020B0604020202020204" pitchFamily="34" charset="0"/>
            </a:endParaRPr>
          </a:p>
        </p:txBody>
      </p:sp>
      <p:pic>
        <p:nvPicPr>
          <p:cNvPr id="200708" name="Picture 4" descr="image002">
            <a:extLst>
              <a:ext uri="{FF2B5EF4-FFF2-40B4-BE49-F238E27FC236}">
                <a16:creationId xmlns:a16="http://schemas.microsoft.com/office/drawing/2014/main" id="{725F6F5F-9972-8041-8382-5384A8B7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159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brain-spinal-cord">
            <a:extLst>
              <a:ext uri="{FF2B5EF4-FFF2-40B4-BE49-F238E27FC236}">
                <a16:creationId xmlns:a16="http://schemas.microsoft.com/office/drawing/2014/main" id="{486911A9-1A0F-614B-A5CA-51EAC769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6">
            <a:extLst>
              <a:ext uri="{FF2B5EF4-FFF2-40B4-BE49-F238E27FC236}">
                <a16:creationId xmlns:a16="http://schemas.microsoft.com/office/drawing/2014/main" id="{F925DEFF-8919-1545-A41D-313DACEE3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0BB0DE-CB97-5C4D-B595-50B332436E99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es-ES" sz="1200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6772EBCB-9293-574C-B427-6A88BDB933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 la región pineal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1AD65F72-5241-0F41-B89F-AB95897CF7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Hidrocefalia e HTIC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Síndrome de Parinaud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Pubertad precoz y macrogenitosomía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_tradnl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DE LA REGIÓN PINEAL: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Tumores de células germinales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800"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Germinomas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Otros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Pineocitoma y pineoblastoma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1732" name="Picture 5" descr="pineal">
            <a:extLst>
              <a:ext uri="{FF2B5EF4-FFF2-40B4-BE49-F238E27FC236}">
                <a16:creationId xmlns:a16="http://schemas.microsoft.com/office/drawing/2014/main" id="{469DE2CC-A42F-1843-B226-8824C655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9446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7" descr="PineaTumor_01">
            <a:extLst>
              <a:ext uri="{FF2B5EF4-FFF2-40B4-BE49-F238E27FC236}">
                <a16:creationId xmlns:a16="http://schemas.microsoft.com/office/drawing/2014/main" id="{EB4A749C-0BB3-CA46-8633-ADF7A643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6">
            <a:extLst>
              <a:ext uri="{FF2B5EF4-FFF2-40B4-BE49-F238E27FC236}">
                <a16:creationId xmlns:a16="http://schemas.microsoft.com/office/drawing/2014/main" id="{3AD13B68-2C5D-264A-86E4-FD9D5757B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688EC7-2169-2340-9457-BCAAF51890B2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es-ES" sz="1200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375D0131-3F46-B34E-9F8D-F09CE57CA8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F8A849EA-207C-D64F-A9E3-544BC27BFD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844675"/>
            <a:ext cx="7010400" cy="27352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ES_tradnl" altLang="es-ES" sz="3600" b="1">
                <a:latin typeface="Arial" panose="020B0604020202020204" pitchFamily="34" charset="0"/>
                <a:ea typeface="ＭＳ Ｐゴシック" panose="020B0600070205080204" pitchFamily="34" charset="-128"/>
              </a:rPr>
              <a:t>INFRATENTORIALES:</a:t>
            </a:r>
            <a:endParaRPr lang="es-ES_tradnl" altLang="es-E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fosa posterior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tronco-encéfalo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angulo pontocerebeloso (APC)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203780" name="Picture 5" descr="nic_k9_1_46">
            <a:extLst>
              <a:ext uri="{FF2B5EF4-FFF2-40B4-BE49-F238E27FC236}">
                <a16:creationId xmlns:a16="http://schemas.microsoft.com/office/drawing/2014/main" id="{252F8B1D-9E47-F342-9A90-FBB57418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292600"/>
            <a:ext cx="217963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7" descr="brain-spinal-cord">
            <a:extLst>
              <a:ext uri="{FF2B5EF4-FFF2-40B4-BE49-F238E27FC236}">
                <a16:creationId xmlns:a16="http://schemas.microsoft.com/office/drawing/2014/main" id="{0D91D08B-767F-444E-8AED-359DF850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6">
            <a:extLst>
              <a:ext uri="{FF2B5EF4-FFF2-40B4-BE49-F238E27FC236}">
                <a16:creationId xmlns:a16="http://schemas.microsoft.com/office/drawing/2014/main" id="{39074824-00BD-B34C-A862-2F88C965A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523889-FB9E-574B-99F1-C545F949AEB6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s-ES" altLang="es-ES" sz="1200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18A6F8F5-84A2-F04F-8839-1A609029A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 fosa posterior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51D495C9-A864-2F4A-A3AE-99B09A2F36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MENORES DE 20 AÑOS: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Meduloblastoma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Astrocitoma quístico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20- 40 AÑOS: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Ependimoma.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Meningioma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Hemangioblastoma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MAYORES DE 40 AÑOS: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Astrocitoma - Glioma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Metástasis cerebelosa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4804" name="Picture 4">
            <a:extLst>
              <a:ext uri="{FF2B5EF4-FFF2-40B4-BE49-F238E27FC236}">
                <a16:creationId xmlns:a16="http://schemas.microsoft.com/office/drawing/2014/main" id="{7D7317B0-0C73-A446-A958-D29C0280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27368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>
            <a:extLst>
              <a:ext uri="{FF2B5EF4-FFF2-40B4-BE49-F238E27FC236}">
                <a16:creationId xmlns:a16="http://schemas.microsoft.com/office/drawing/2014/main" id="{5C41DFB1-E9EA-1849-9BA8-0EA42B84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7513"/>
            <a:ext cx="273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6">
            <a:extLst>
              <a:ext uri="{FF2B5EF4-FFF2-40B4-BE49-F238E27FC236}">
                <a16:creationId xmlns:a16="http://schemas.microsoft.com/office/drawing/2014/main" id="{9C211DC3-9A1E-7040-8EF5-48BBB3DFF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AA7355-D20C-FC4A-981B-01F8367749E0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s-ES" altLang="es-ES" sz="1200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B2B9AACC-993D-1642-B2C2-922CE87FAD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 fosa posterior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E5C3D013-9922-F741-BA31-E9E5C264A5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CLINICA:</a:t>
            </a:r>
          </a:p>
          <a:p>
            <a:pPr marL="533400" indent="-533400" eaLnBrk="1" hangingPunct="1"/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DEL IV VENTRICULO: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Alteraciones vegetativas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Obstrucciones intermitentes HTIC e Hidrocefalia</a:t>
            </a: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CEREBELOSOS: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VERMIANOS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200">
                <a:ea typeface="Arial" panose="020B0604020202020204" pitchFamily="34" charset="0"/>
              </a:rPr>
              <a:t> Alt equilibrio y ataxia troncular. No nistagmus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HEMISFERIOS CEREBELOSOS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200">
                <a:ea typeface="Arial" panose="020B0604020202020204" pitchFamily="34" charset="0"/>
              </a:rPr>
              <a:t> Ataxia, alteraciones coordinación, hipotonía y nistagmus hacia el lado de la lesión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457200" lvl="1" indent="14288" eaLnBrk="1" hangingPunct="1"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6852" name="Picture 4">
            <a:extLst>
              <a:ext uri="{FF2B5EF4-FFF2-40B4-BE49-F238E27FC236}">
                <a16:creationId xmlns:a16="http://schemas.microsoft.com/office/drawing/2014/main" id="{F6378F58-5449-264A-A106-08AE0014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96975"/>
            <a:ext cx="225583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6" descr="image011">
            <a:extLst>
              <a:ext uri="{FF2B5EF4-FFF2-40B4-BE49-F238E27FC236}">
                <a16:creationId xmlns:a16="http://schemas.microsoft.com/office/drawing/2014/main" id="{FAF06547-2C5F-1244-9FAA-9EB5DBBD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18716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6">
            <a:extLst>
              <a:ext uri="{FF2B5EF4-FFF2-40B4-BE49-F238E27FC236}">
                <a16:creationId xmlns:a16="http://schemas.microsoft.com/office/drawing/2014/main" id="{9C3C39F0-5413-1443-8A1C-BA19F22B2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53AE76-D727-0F42-BD88-60802F1856D3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5C7D78CD-5C1B-194A-96B1-1A4F8C4B52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6287E5E-E7D6-CD45-81B4-1EA16F4CFB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113"/>
            <a:ext cx="7010400" cy="45370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ES_tradnl" altLang="es-E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SUPRATENTORIALES: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hemisféricos cerebrales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de la región selar</a:t>
            </a:r>
          </a:p>
          <a:p>
            <a:pPr marL="1347788" lvl="2" indent="-438150" eaLnBrk="1" hangingPunct="1">
              <a:buFont typeface="Wingdings" pitchFamily="2" charset="2"/>
              <a:buAutoNum type="alphaLcPeriod"/>
            </a:pPr>
            <a:r>
              <a:rPr lang="es-ES_tradnl" altLang="es-ES" sz="2500">
                <a:latin typeface="Arial" panose="020B0604020202020204" pitchFamily="34" charset="0"/>
                <a:ea typeface="Arial" panose="020B0604020202020204" pitchFamily="34" charset="0"/>
              </a:rPr>
              <a:t>T. de hipófisis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III ventrículo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región pineal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178180" name="Picture 4" descr="image002">
            <a:extLst>
              <a:ext uri="{FF2B5EF4-FFF2-40B4-BE49-F238E27FC236}">
                <a16:creationId xmlns:a16="http://schemas.microsoft.com/office/drawing/2014/main" id="{54076B67-2D7F-CC45-8BFD-6649D1A9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159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Picture 5" descr="brain-spinal-cord">
            <a:extLst>
              <a:ext uri="{FF2B5EF4-FFF2-40B4-BE49-F238E27FC236}">
                <a16:creationId xmlns:a16="http://schemas.microsoft.com/office/drawing/2014/main" id="{F80A98C7-04A6-8E43-B1AC-289482FC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6">
            <a:extLst>
              <a:ext uri="{FF2B5EF4-FFF2-40B4-BE49-F238E27FC236}">
                <a16:creationId xmlns:a16="http://schemas.microsoft.com/office/drawing/2014/main" id="{2796E1B1-A15A-6E49-965E-E2FE3E57C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4F941B-E182-B443-8B63-894450117E36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s-ES" altLang="es-ES" sz="1200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86AB9E1D-5FC3-4443-B1EA-AC26BFA048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4AF8B9D6-4AB0-4543-934C-34CC3AAE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844675"/>
            <a:ext cx="7010400" cy="27352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ES_tradnl" altLang="es-ES" sz="3600" b="1">
                <a:latin typeface="Arial" panose="020B0604020202020204" pitchFamily="34" charset="0"/>
                <a:ea typeface="ＭＳ Ｐゴシック" panose="020B0600070205080204" pitchFamily="34" charset="-128"/>
              </a:rPr>
              <a:t>INFRATENTORIALES:</a:t>
            </a:r>
            <a:endParaRPr lang="es-ES_tradnl" altLang="es-E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fosa posterior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tronco-encéfalo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angulo pontocerebeloso (APC)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208900" name="Picture 4" descr="nic_k9_1_46">
            <a:extLst>
              <a:ext uri="{FF2B5EF4-FFF2-40B4-BE49-F238E27FC236}">
                <a16:creationId xmlns:a16="http://schemas.microsoft.com/office/drawing/2014/main" id="{25889DD1-2DD6-2243-8C65-525289C9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292600"/>
            <a:ext cx="217963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1" name="Picture 5" descr="brain-spinal-cord">
            <a:extLst>
              <a:ext uri="{FF2B5EF4-FFF2-40B4-BE49-F238E27FC236}">
                <a16:creationId xmlns:a16="http://schemas.microsoft.com/office/drawing/2014/main" id="{7C40D1CC-8A1B-5042-979C-CF544547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6">
            <a:extLst>
              <a:ext uri="{FF2B5EF4-FFF2-40B4-BE49-F238E27FC236}">
                <a16:creationId xmlns:a16="http://schemas.microsoft.com/office/drawing/2014/main" id="{6E289C09-A70F-A54C-B156-E8CEFD51B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72F515-2F93-5240-BC00-CFB7E9060E5B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s-ES" altLang="es-ES" sz="1200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FFDA34B9-5117-1D4D-A217-5B9E67807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del tronco del encéfalo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BBB051A-8813-2B4A-94F1-BFC7394D59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Diplopia, paresia oculomotora, oftalmoplejía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Hipoestesia trigeminal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Signos piramidales, sensitivos y cerebelosos de tipo alterno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Cefalea e HTIC de aparición muy tardía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TUMORES DE  TRONCO-ENCÉFALO: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Astrocitomas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Glioblastoma multiforme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9924" name="Picture 5" descr="14FF7">
            <a:extLst>
              <a:ext uri="{FF2B5EF4-FFF2-40B4-BE49-F238E27FC236}">
                <a16:creationId xmlns:a16="http://schemas.microsoft.com/office/drawing/2014/main" id="{2A093312-DFF6-C149-B03F-9D8F6434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711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7" descr="no23">
            <a:extLst>
              <a:ext uri="{FF2B5EF4-FFF2-40B4-BE49-F238E27FC236}">
                <a16:creationId xmlns:a16="http://schemas.microsoft.com/office/drawing/2014/main" id="{E5726C18-9A56-C54F-B1C0-D2C5950A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08500"/>
            <a:ext cx="19145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6">
            <a:extLst>
              <a:ext uri="{FF2B5EF4-FFF2-40B4-BE49-F238E27FC236}">
                <a16:creationId xmlns:a16="http://schemas.microsoft.com/office/drawing/2014/main" id="{E211DF06-F0D0-3849-BFD0-3FFFE2612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F6DB1F-2E36-B04B-A298-CDD71CD5B5CD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s-ES" altLang="es-ES" sz="1200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0153E213-83B2-5842-AA7F-17159860EA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BEF42685-B568-5341-BC40-8009048DA2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844675"/>
            <a:ext cx="7010400" cy="27352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ES_tradnl" altLang="es-ES" sz="3600" b="1">
                <a:latin typeface="Arial" panose="020B0604020202020204" pitchFamily="34" charset="0"/>
                <a:ea typeface="ＭＳ Ｐゴシック" panose="020B0600070205080204" pitchFamily="34" charset="-128"/>
              </a:rPr>
              <a:t>INFRATENTORIALES:</a:t>
            </a:r>
            <a:endParaRPr lang="es-ES_tradnl" altLang="es-E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fosa posterior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tronco-encéfalo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angulo pontocerebeloso (APC)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211972" name="Picture 4" descr="nic_k9_1_46">
            <a:extLst>
              <a:ext uri="{FF2B5EF4-FFF2-40B4-BE49-F238E27FC236}">
                <a16:creationId xmlns:a16="http://schemas.microsoft.com/office/drawing/2014/main" id="{DE07FA53-7420-3B46-AAB1-FF237305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292600"/>
            <a:ext cx="217963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5" descr="brain-spinal-cord">
            <a:extLst>
              <a:ext uri="{FF2B5EF4-FFF2-40B4-BE49-F238E27FC236}">
                <a16:creationId xmlns:a16="http://schemas.microsoft.com/office/drawing/2014/main" id="{C550F493-F16E-1749-B62F-3AEE5F27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6">
            <a:extLst>
              <a:ext uri="{FF2B5EF4-FFF2-40B4-BE49-F238E27FC236}">
                <a16:creationId xmlns:a16="http://schemas.microsoft.com/office/drawing/2014/main" id="{8EB3EA11-69D4-0F4D-9E3A-2376576CF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429ED9-BAE5-A94F-8BD4-6550B771811F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s-ES" altLang="es-ES" sz="1200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82DA95DB-9AC5-FB4A-B8B2-F6A9D9C7DE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del ángulo ponto-cerebeloso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9A06878A-DE16-4847-B5A2-E3B0DA3A0F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SCHWANNOMAS DE PARES CRANEALES: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Más frecuente: </a:t>
            </a: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porción vestibular del VIII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Porción que se introduce en el CAI dilatándolo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Pueden ser quísticos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_tradnl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MENINGIOMAS: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Benignos.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Cola dural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Hiperostosis o erosión ósea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12996" name="Picture 4">
            <a:extLst>
              <a:ext uri="{FF2B5EF4-FFF2-40B4-BE49-F238E27FC236}">
                <a16:creationId xmlns:a16="http://schemas.microsoft.com/office/drawing/2014/main" id="{835C9D5E-A44D-8040-98BE-EAE09B64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84538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7" name="Picture 5">
            <a:extLst>
              <a:ext uri="{FF2B5EF4-FFF2-40B4-BE49-F238E27FC236}">
                <a16:creationId xmlns:a16="http://schemas.microsoft.com/office/drawing/2014/main" id="{6C89F8F5-CBED-6848-B071-04EBDE9E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13700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Picture 9" descr="7_3">
            <a:extLst>
              <a:ext uri="{FF2B5EF4-FFF2-40B4-BE49-F238E27FC236}">
                <a16:creationId xmlns:a16="http://schemas.microsoft.com/office/drawing/2014/main" id="{A0A24606-B5F1-FA4E-BE03-1F4AC868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15176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6">
            <a:extLst>
              <a:ext uri="{FF2B5EF4-FFF2-40B4-BE49-F238E27FC236}">
                <a16:creationId xmlns:a16="http://schemas.microsoft.com/office/drawing/2014/main" id="{2E9D3D9E-165B-0A41-A4AC-EDE41E32C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6FB5C5-4604-0041-8BAF-3059FE18F86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s-ES" altLang="es-ES" sz="1200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B296B539-53D0-214F-8000-57FB028245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del ángulo ponto-cerebeloso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17554377-468C-FD48-91E4-F558BE95E4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DERMOIDE Y EPIDERMOIDE 	</a:t>
            </a: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(Tumor perlado):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Benignos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Meningitis aséptica recidivante (cristales de colesterol). Meningitis de Mollaret.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Tto: resección tumoral y de la </a:t>
            </a: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cápsula</a:t>
            </a:r>
          </a:p>
        </p:txBody>
      </p:sp>
      <p:pic>
        <p:nvPicPr>
          <p:cNvPr id="215044" name="Picture 6" descr="Figura 28: Epidermoide del ángulo">
            <a:extLst>
              <a:ext uri="{FF2B5EF4-FFF2-40B4-BE49-F238E27FC236}">
                <a16:creationId xmlns:a16="http://schemas.microsoft.com/office/drawing/2014/main" id="{D0EE08EE-1D61-0A4A-9CFD-10EE5A04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221163"/>
            <a:ext cx="1781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5" name="Picture 8">
            <a:extLst>
              <a:ext uri="{FF2B5EF4-FFF2-40B4-BE49-F238E27FC236}">
                <a16:creationId xmlns:a16="http://schemas.microsoft.com/office/drawing/2014/main" id="{0EC117FD-6530-C343-A824-D55BBF1C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t="36909" r="35231" b="33554"/>
          <a:stretch>
            <a:fillRect/>
          </a:stretch>
        </p:blipFill>
        <p:spPr bwMode="auto">
          <a:xfrm>
            <a:off x="5795963" y="2205038"/>
            <a:ext cx="28082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6" name="Picture 10" descr="Ver imagen en tamaño completo">
            <a:hlinkClick r:id="rId5"/>
            <a:extLst>
              <a:ext uri="{FF2B5EF4-FFF2-40B4-BE49-F238E27FC236}">
                <a16:creationId xmlns:a16="http://schemas.microsoft.com/office/drawing/2014/main" id="{E3D6F866-C7E8-EB49-9304-926DB5FD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20963"/>
            <a:ext cx="15843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6">
            <a:extLst>
              <a:ext uri="{FF2B5EF4-FFF2-40B4-BE49-F238E27FC236}">
                <a16:creationId xmlns:a16="http://schemas.microsoft.com/office/drawing/2014/main" id="{FC597EB9-8823-4949-B3B6-417FEDF62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E659B-D1BA-9748-9331-002E37D1D3E3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s-ES" altLang="es-ES" sz="1200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943D9C9D-1E14-BB4D-979D-9A71924B80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del ángulo ponto-cerebeloso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0F70D8A7-F714-9C49-9B21-DB4154FC8C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Acúfeno. Tinitus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Sordera Neurosensorial unilateral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Vértigo central e inestabilidad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Neuralgia del V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Espasmo o paresia hemifacial (VII)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Diplopia por afectación del VI PC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Ataxia cerebelosa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Cefalea e HTIC</a:t>
            </a:r>
          </a:p>
        </p:txBody>
      </p:sp>
      <p:pic>
        <p:nvPicPr>
          <p:cNvPr id="217092" name="Picture 6">
            <a:extLst>
              <a:ext uri="{FF2B5EF4-FFF2-40B4-BE49-F238E27FC236}">
                <a16:creationId xmlns:a16="http://schemas.microsoft.com/office/drawing/2014/main" id="{2FD4728F-0EA8-9C40-B4BB-687E14C2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303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3" name="Picture 7">
            <a:extLst>
              <a:ext uri="{FF2B5EF4-FFF2-40B4-BE49-F238E27FC236}">
                <a16:creationId xmlns:a16="http://schemas.microsoft.com/office/drawing/2014/main" id="{AAADF692-2B93-2D43-A148-F96EBB3F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37063"/>
            <a:ext cx="165258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4" name="Picture 9" descr="neuralgiatrigeminoanatomia">
            <a:extLst>
              <a:ext uri="{FF2B5EF4-FFF2-40B4-BE49-F238E27FC236}">
                <a16:creationId xmlns:a16="http://schemas.microsoft.com/office/drawing/2014/main" id="{C2220294-4B8F-BF4A-A87D-6914151E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4446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11" descr="Ver imagen en tamaño completo">
            <a:hlinkClick r:id="rId6"/>
            <a:extLst>
              <a:ext uri="{FF2B5EF4-FFF2-40B4-BE49-F238E27FC236}">
                <a16:creationId xmlns:a16="http://schemas.microsoft.com/office/drawing/2014/main" id="{724DA748-BC72-904E-8A41-38F3F0A7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1295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6">
            <a:extLst>
              <a:ext uri="{FF2B5EF4-FFF2-40B4-BE49-F238E27FC236}">
                <a16:creationId xmlns:a16="http://schemas.microsoft.com/office/drawing/2014/main" id="{7230494C-E5F1-594D-AC34-13375C3A9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637655-4D46-EF4A-BD93-31F502DBBACA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s-ES" altLang="es-ES" sz="1200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F8EFE2C0-6944-BC40-9BAC-F93FB37101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46D5768A-92C3-AA4B-BFD7-C506ABE5FB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844675"/>
            <a:ext cx="7010400" cy="27352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s-ES_tradnl" altLang="es-ES" sz="3600" b="1">
                <a:latin typeface="Arial" panose="020B0604020202020204" pitchFamily="34" charset="0"/>
                <a:ea typeface="ＭＳ Ｐゴシック" panose="020B0600070205080204" pitchFamily="34" charset="-128"/>
              </a:rPr>
              <a:t>INFRATENTORIALES:</a:t>
            </a:r>
            <a:endParaRPr lang="es-ES_tradnl" altLang="es-E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fosa posterior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tronco-encéfalo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angulo pontocerebeloso (APC)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base de cráneo</a:t>
            </a:r>
            <a:endParaRPr lang="es-ES" altLang="es-ES" sz="3500" b="1">
              <a:ea typeface="Arial" panose="020B0604020202020204" pitchFamily="34" charset="0"/>
            </a:endParaRPr>
          </a:p>
        </p:txBody>
      </p:sp>
      <p:pic>
        <p:nvPicPr>
          <p:cNvPr id="219140" name="Picture 4" descr="nic_k9_1_46">
            <a:extLst>
              <a:ext uri="{FF2B5EF4-FFF2-40B4-BE49-F238E27FC236}">
                <a16:creationId xmlns:a16="http://schemas.microsoft.com/office/drawing/2014/main" id="{0CE7FCD7-40BE-0347-8A4A-4BAD3802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292600"/>
            <a:ext cx="217963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1" name="Picture 5" descr="brain-spinal-cord">
            <a:extLst>
              <a:ext uri="{FF2B5EF4-FFF2-40B4-BE49-F238E27FC236}">
                <a16:creationId xmlns:a16="http://schemas.microsoft.com/office/drawing/2014/main" id="{1FDA6716-F498-434E-96B4-53CDE086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6">
            <a:extLst>
              <a:ext uri="{FF2B5EF4-FFF2-40B4-BE49-F238E27FC236}">
                <a16:creationId xmlns:a16="http://schemas.microsoft.com/office/drawing/2014/main" id="{5919E1A9-A26C-0648-8DB2-7BFCCA615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E7102F-4563-F34E-8621-72ADF22AB436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s-ES" altLang="es-ES" sz="1200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49A4A93C-D290-6F46-8805-52771DF0B0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la base del cráneo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D76DDFB-8195-5B43-BE9B-2BB39BB0C2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es-ES_tradnl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.- Tumores Del Agujero Magno:</a:t>
            </a:r>
          </a:p>
          <a:p>
            <a:pPr marL="533400" indent="-533400" eaLnBrk="1" hangingPunct="1"/>
            <a:r>
              <a:rPr lang="es-ES" altLang="es-ES" sz="2600" b="1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  <a:endParaRPr lang="es-ES_tradnl" altLang="es-ES" sz="2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Tetraparesia circular espástica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Cefalea nucal 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↑ con Valsalva)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Tortícolis y síncopes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Signo de L´hermitte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Parálisis de pares craneales ( IX, X, XI y XII)</a:t>
            </a: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20164" name="Picture 4">
            <a:extLst>
              <a:ext uri="{FF2B5EF4-FFF2-40B4-BE49-F238E27FC236}">
                <a16:creationId xmlns:a16="http://schemas.microsoft.com/office/drawing/2014/main" id="{600150C0-E2AD-9B47-8185-0211F076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6574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6">
            <a:extLst>
              <a:ext uri="{FF2B5EF4-FFF2-40B4-BE49-F238E27FC236}">
                <a16:creationId xmlns:a16="http://schemas.microsoft.com/office/drawing/2014/main" id="{73F66994-B940-DC45-84D7-4501D201F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1CA6F3-DFEC-CF41-9AAF-292B7FD1F1F5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s-ES" altLang="es-ES" sz="1200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F7C3C57D-D18F-6E41-B420-6737192D97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la base del cráneo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4E525B53-ADA5-A64A-9906-B3D291D13D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_tradnl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CORDOMA: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Derivado restos de la </a:t>
            </a: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notocorda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Benigno pero localmente agresivo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Localizacion: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Clivus</a:t>
            </a: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(60%)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Región sacrocoxígea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Tto: Extirpación quirúrgica (difícil).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ea typeface="Arial" panose="020B0604020202020204" pitchFamily="34" charset="0"/>
              </a:rPr>
              <a:t> </a:t>
            </a: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radioterapia o protom beam.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OTROS TUMORES</a:t>
            </a: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Meningiomas, MTX.</a:t>
            </a:r>
          </a:p>
        </p:txBody>
      </p:sp>
      <p:pic>
        <p:nvPicPr>
          <p:cNvPr id="222212" name="Picture 5" descr="Figura 30: Cordoma del clivus">
            <a:extLst>
              <a:ext uri="{FF2B5EF4-FFF2-40B4-BE49-F238E27FC236}">
                <a16:creationId xmlns:a16="http://schemas.microsoft.com/office/drawing/2014/main" id="{1312F000-C381-824C-AD0E-9756D0D3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80987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6">
            <a:extLst>
              <a:ext uri="{FF2B5EF4-FFF2-40B4-BE49-F238E27FC236}">
                <a16:creationId xmlns:a16="http://schemas.microsoft.com/office/drawing/2014/main" id="{594148E0-FDCF-3E40-B642-E40BCD62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1B53ED-8C42-BE44-9EE5-AAF4E43D2C50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s-ES" altLang="es-ES" sz="1200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E206E3F9-0A86-9440-B60C-14B6C67D80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la base del cráneo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26AEA8BB-A60C-FE4D-A84E-A7E5941878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1700213"/>
            <a:ext cx="8675687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sz="3200" b="1">
                <a:latin typeface="Arial" panose="020B0604020202020204" pitchFamily="34" charset="0"/>
                <a:ea typeface="ＭＳ Ｐゴシック" panose="020B0600070205080204" pitchFamily="34" charset="-128"/>
              </a:rPr>
              <a:t>B.- TUMOR GLÓMICO DEL FORAMEN YUGULAR (Glomus yugulare):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Paraganglioma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Agujero rasgado posterior, afectando a IX, X y XI.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Diagnostico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Arteriografía </a:t>
            </a:r>
            <a:r>
              <a:rPr lang="en-US" altLang="es-ES" sz="2800">
                <a:latin typeface="Arial" panose="020B0604020202020204" pitchFamily="34" charset="0"/>
                <a:ea typeface="Arial" panose="020B0604020202020204" pitchFamily="34" charset="0"/>
              </a:rPr>
              <a:t>±</a:t>
            </a: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embolización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Determinación de </a:t>
            </a:r>
            <a:r>
              <a:rPr lang="es-ES_tradnl" altLang="es-ES" sz="2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catecolaminas</a:t>
            </a: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en sangre y orina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Tto: Cirugía. </a:t>
            </a: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Bloqueo como en el feocromocitoma</a:t>
            </a: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. RxT o Radiocirugía.</a:t>
            </a:r>
          </a:p>
        </p:txBody>
      </p:sp>
      <p:pic>
        <p:nvPicPr>
          <p:cNvPr id="224260" name="Picture 7" descr="Figura 24-B: Arterio de glomus yugular">
            <a:extLst>
              <a:ext uri="{FF2B5EF4-FFF2-40B4-BE49-F238E27FC236}">
                <a16:creationId xmlns:a16="http://schemas.microsoft.com/office/drawing/2014/main" id="{11F87D66-E6C4-AE4F-A31B-92F84A80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789363"/>
            <a:ext cx="122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8">
            <a:extLst>
              <a:ext uri="{FF2B5EF4-FFF2-40B4-BE49-F238E27FC236}">
                <a16:creationId xmlns:a16="http://schemas.microsoft.com/office/drawing/2014/main" id="{8AF5D75F-3409-3541-A4B7-0E44B748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23622" r="50714" b="23622"/>
          <a:stretch>
            <a:fillRect/>
          </a:stretch>
        </p:blipFill>
        <p:spPr bwMode="auto">
          <a:xfrm>
            <a:off x="7589838" y="1989138"/>
            <a:ext cx="15192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2" name="Picture 9">
            <a:extLst>
              <a:ext uri="{FF2B5EF4-FFF2-40B4-BE49-F238E27FC236}">
                <a16:creationId xmlns:a16="http://schemas.microsoft.com/office/drawing/2014/main" id="{2B13CC2A-9325-9B46-8AA5-CADB24EE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7" r="5452" b="7382"/>
          <a:stretch>
            <a:fillRect/>
          </a:stretch>
        </p:blipFill>
        <p:spPr bwMode="auto">
          <a:xfrm>
            <a:off x="7164388" y="5324475"/>
            <a:ext cx="1727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6">
            <a:extLst>
              <a:ext uri="{FF2B5EF4-FFF2-40B4-BE49-F238E27FC236}">
                <a16:creationId xmlns:a16="http://schemas.microsoft.com/office/drawing/2014/main" id="{E38A14AB-CFCD-1048-B566-4A0355486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9B9690-733D-5B49-977D-04079BCB3329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200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F6837E31-953F-F048-852B-9DB7649E79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hemisféricos cerebrales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A4444EF-4C99-0740-9841-F6EF02655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HTIC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Síntomas focales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TUMORES DE LOS HEMISFERIOS CEREBRALES: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>
                <a:ea typeface="Arial" panose="020B0604020202020204" pitchFamily="34" charset="0"/>
              </a:rPr>
              <a:t> </a:t>
            </a: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Metástasis</a:t>
            </a:r>
            <a:r>
              <a:rPr lang="es-ES_tradnl" altLang="es-ES">
                <a:latin typeface="Arial" panose="020B0604020202020204" pitchFamily="34" charset="0"/>
                <a:ea typeface="Arial" panose="020B0604020202020204" pitchFamily="34" charset="0"/>
              </a:rPr>
              <a:t> cerebrales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Glioblastoma multiforme</a:t>
            </a: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/ Astrocitomas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Oligodendrogliomas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Ependimomas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Linfomas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29A54D05-ABB3-1B43-8F19-02CD7BF6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23764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 descr="outil_jaune05_img02">
            <a:extLst>
              <a:ext uri="{FF2B5EF4-FFF2-40B4-BE49-F238E27FC236}">
                <a16:creationId xmlns:a16="http://schemas.microsoft.com/office/drawing/2014/main" id="{F9DACAC0-01CA-EC4B-AE8E-871BA26C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21605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6">
            <a:extLst>
              <a:ext uri="{FF2B5EF4-FFF2-40B4-BE49-F238E27FC236}">
                <a16:creationId xmlns:a16="http://schemas.microsoft.com/office/drawing/2014/main" id="{6DBED1A2-9CDA-E842-99C3-E844B5BD7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54C04D-5B3E-2346-8B9E-2AF9A2259FBA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200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A75E4ED4-131F-DB4A-B1A3-FCE8CEEA9E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Descripción grupos topográficos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9FE5CF3-B6F5-D941-B709-8FB04E7C9C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113"/>
            <a:ext cx="7010400" cy="45370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ES_tradnl" altLang="es-E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SUPRATENTORIALES: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hemisféricos cerebrales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_tradnl" altLang="es-ES" sz="2800" b="1">
                <a:latin typeface="Arial" panose="020B0604020202020204" pitchFamily="34" charset="0"/>
                <a:ea typeface="Arial" panose="020B0604020202020204" pitchFamily="34" charset="0"/>
              </a:rPr>
              <a:t>T. de la región selar</a:t>
            </a:r>
          </a:p>
          <a:p>
            <a:pPr marL="1347788" lvl="2" indent="-438150" eaLnBrk="1" hangingPunct="1">
              <a:buFont typeface="Wingdings" pitchFamily="2" charset="2"/>
              <a:buAutoNum type="alphaLcPeriod"/>
            </a:pPr>
            <a:r>
              <a:rPr lang="es-ES_tradnl" altLang="es-ES" sz="2500">
                <a:latin typeface="Arial" panose="020B0604020202020204" pitchFamily="34" charset="0"/>
                <a:ea typeface="Arial" panose="020B0604020202020204" pitchFamily="34" charset="0"/>
              </a:rPr>
              <a:t>T. de hipófisis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III ventrículo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base de cráneo</a:t>
            </a:r>
          </a:p>
          <a:p>
            <a:pPr marL="457200" lvl="1" indent="14288" eaLnBrk="1" hangingPunct="1">
              <a:buFont typeface="Wingdings" pitchFamily="2" charset="2"/>
              <a:buAutoNum type="arabicPeriod"/>
            </a:pPr>
            <a:r>
              <a:rPr lang="es-ES_tradnl" altLang="es-ES" sz="2800">
                <a:latin typeface="Arial" panose="020B0604020202020204" pitchFamily="34" charset="0"/>
                <a:ea typeface="Arial" panose="020B0604020202020204" pitchFamily="34" charset="0"/>
              </a:rPr>
              <a:t> T. región pineal</a:t>
            </a:r>
            <a:endParaRPr lang="es-ES" altLang="es-ES" sz="3500">
              <a:ea typeface="Arial" panose="020B0604020202020204" pitchFamily="34" charset="0"/>
            </a:endParaRPr>
          </a:p>
        </p:txBody>
      </p:sp>
      <p:pic>
        <p:nvPicPr>
          <p:cNvPr id="181252" name="Picture 4" descr="image002">
            <a:extLst>
              <a:ext uri="{FF2B5EF4-FFF2-40B4-BE49-F238E27FC236}">
                <a16:creationId xmlns:a16="http://schemas.microsoft.com/office/drawing/2014/main" id="{BF36851E-04B5-2546-B7D7-1A585E2F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159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5" descr="brain-spinal-cord">
            <a:extLst>
              <a:ext uri="{FF2B5EF4-FFF2-40B4-BE49-F238E27FC236}">
                <a16:creationId xmlns:a16="http://schemas.microsoft.com/office/drawing/2014/main" id="{5E3FB292-D6C4-BE45-961C-96495857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6">
            <a:extLst>
              <a:ext uri="{FF2B5EF4-FFF2-40B4-BE49-F238E27FC236}">
                <a16:creationId xmlns:a16="http://schemas.microsoft.com/office/drawing/2014/main" id="{22F83DE2-6469-3E4A-9055-0FBA4F56A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CC9B75-66D7-F04D-85C5-41DCB26AF15D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55B3C105-39E0-4F48-8EB6-EE5927690A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 la región selar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E9562E6D-4244-164B-8E3B-5800EAF2D0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TUMORES DEL LÓBULO ANTERIOR: </a:t>
            </a:r>
            <a:r>
              <a:rPr lang="es-ES_tradnl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ADENOMAS HIPOFISARIOS</a:t>
            </a:r>
            <a:r>
              <a:rPr lang="es-ES_tradn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000">
                <a:ea typeface="Arial" panose="020B0604020202020204" pitchFamily="34" charset="0"/>
              </a:rPr>
              <a:t> Tumor + frecuente en esta región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Sd. endocrinológico </a:t>
            </a:r>
            <a:r>
              <a:rPr lang="en-US" altLang="es-ES" sz="2000">
                <a:ea typeface="Arial" panose="020B0604020202020204" pitchFamily="34" charset="0"/>
              </a:rPr>
              <a:t>±</a:t>
            </a:r>
            <a:r>
              <a:rPr lang="es-ES" altLang="es-ES" sz="2000">
                <a:ea typeface="Arial" panose="020B0604020202020204" pitchFamily="34" charset="0"/>
              </a:rPr>
              <a:t> alteración visual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TUMORES DE RESTOS EMBRIONARIOS: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CRANEOFARINGIOMA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Teratoma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OTROS TUMORES SELARES / PARASELARES::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Tumores del nervio óptico (Gliomas y </a:t>
            </a: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meningiomas)</a:t>
            </a: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Meningiomas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supraselares y del tubérculo selar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Quiste coloide del III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2276" name="Picture 4">
            <a:extLst>
              <a:ext uri="{FF2B5EF4-FFF2-40B4-BE49-F238E27FC236}">
                <a16:creationId xmlns:a16="http://schemas.microsoft.com/office/drawing/2014/main" id="{6E8557F6-4C54-EE4B-A7C2-E3EE0E21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8716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6" descr="Figura 14: RM de hipófisis donde se observa un adenoma">
            <a:extLst>
              <a:ext uri="{FF2B5EF4-FFF2-40B4-BE49-F238E27FC236}">
                <a16:creationId xmlns:a16="http://schemas.microsoft.com/office/drawing/2014/main" id="{82B8E678-DC24-F647-A897-4CCA7020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6">
            <a:extLst>
              <a:ext uri="{FF2B5EF4-FFF2-40B4-BE49-F238E27FC236}">
                <a16:creationId xmlns:a16="http://schemas.microsoft.com/office/drawing/2014/main" id="{CBF2BE97-B36C-3345-AF88-9F4CCDFCE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E156C4-69C1-CE4D-A9B5-A4B1946DF5E5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200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B467238D-F7F1-9E48-BC90-62E98F7FDC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Tumores de la región selar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70F67674-D075-8F4D-A9A3-A8F27FE115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CLINICA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Similar a la de los adenomas hipofisarios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CLÍNICA: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200">
                <a:ea typeface="Arial" panose="020B0604020202020204" pitchFamily="34" charset="0"/>
              </a:rPr>
              <a:t> </a:t>
            </a:r>
            <a:r>
              <a:rPr lang="es-ES" altLang="es-ES"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ENDOCRINOLOGICA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Hiperfunción hormonal: Cushing, Acromegalia, etc (adenomas)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Ausencia hormonal: Panhipopituitarismo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Alteraciones metabólicas: SIADH o Diabetes insípida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EFECTO MASA: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Defectos visuales: agudeza y campo </a:t>
            </a:r>
            <a:r>
              <a:rPr lang="es-ES" altLang="es-ES" sz="18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(Hemianopsia bitemporal, amaurosis)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Diplopia (parálisis de los oculomotores)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Cefalea e hidrocefalia (tumores de mayor tamaño)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APOPLEJIA HIPOFISARIA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Deterioro neurológico agudo (infarto, hemorragia o necrosis intratumoral)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Cefalea, deterioro visual, oftalmoplejía y disminución nivel conciencia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2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6">
            <a:extLst>
              <a:ext uri="{FF2B5EF4-FFF2-40B4-BE49-F238E27FC236}">
                <a16:creationId xmlns:a16="http://schemas.microsoft.com/office/drawing/2014/main" id="{B51C510E-D908-C441-B979-D0BAEE9CD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BF5AAF-D6BB-B142-A410-96521769F62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200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D7ABF4DA-CB49-5A44-BEAE-6B3198A361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hipófisis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713E6AAA-894A-C745-8C6E-4D2A67D31B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A.- ADENOMAS HIPOFISARIOS: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Benignos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del lóbulo anterior de la hipófisis (adenohipófisis</a:t>
            </a:r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Funcionantes o Productores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 PRLnoma es el mas frecuente </a:t>
            </a:r>
            <a:r>
              <a:rPr lang="es-ES_tradnl" altLang="es-ES"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(Amenorrea-galactorrea)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 Productor de ACTH </a:t>
            </a:r>
            <a:r>
              <a:rPr lang="es-ES_tradnl" altLang="es-ES"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(E. Cushing</a:t>
            </a:r>
            <a:r>
              <a:rPr lang="en-US" altLang="es-ES"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altLang="es-ES" sz="200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 Productor de GH </a:t>
            </a:r>
            <a:r>
              <a:rPr lang="es-ES_tradnl" altLang="es-ES"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(Acromegalia</a:t>
            </a:r>
            <a:r>
              <a:rPr lang="en-US" altLang="es-ES"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 Productor de TSH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 Productor de FSH o LH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No productores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_tradnl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TAMAÑO: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ea typeface="Arial" panose="020B0604020202020204" pitchFamily="34" charset="0"/>
              </a:rPr>
              <a:t> Microadenomas &lt; 1 cm.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000">
                <a:ea typeface="Arial" panose="020B0604020202020204" pitchFamily="34" charset="0"/>
              </a:rPr>
              <a:t> Macroadenomas &gt; 1 cm.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s-ES_tradn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6372" name="Picture 5" descr="macroAdAP">
            <a:extLst>
              <a:ext uri="{FF2B5EF4-FFF2-40B4-BE49-F238E27FC236}">
                <a16:creationId xmlns:a16="http://schemas.microsoft.com/office/drawing/2014/main" id="{FFA0F748-784C-C941-AAA4-A8670844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2592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6">
            <a:extLst>
              <a:ext uri="{FF2B5EF4-FFF2-40B4-BE49-F238E27FC236}">
                <a16:creationId xmlns:a16="http://schemas.microsoft.com/office/drawing/2014/main" id="{601CD52D-7EF7-0941-B5F0-C47B552F6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1C001C-98F2-414A-9639-1BC7F7D53C8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20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76AD2FC5-7A1D-584E-B383-803F2DD910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hipófisis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A883EFCB-16E1-624E-8504-CBF56B6216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1700213"/>
            <a:ext cx="8496300" cy="4824412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A.- ADENOMAS HIPOFISARIOS: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Tratamiento Medico</a:t>
            </a: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400">
                <a:ea typeface="Arial" panose="020B0604020202020204" pitchFamily="34" charset="0"/>
              </a:rPr>
              <a:t> </a:t>
            </a: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PRLnomas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Bromocriptina, Cabergolina, Quinagolina (Dopaminérgicos)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endParaRPr lang="es-ES_tradnl" altLang="es-ES" sz="20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Acromegalia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Octreotido, Lanreotido (análogos de somatostatina)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endParaRPr lang="es-ES_tradnl" altLang="es-ES" sz="20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Cushing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_tradnl" altLang="es-ES" sz="2000">
                <a:latin typeface="Arial" panose="020B0604020202020204" pitchFamily="34" charset="0"/>
                <a:ea typeface="Arial" panose="020B0604020202020204" pitchFamily="34" charset="0"/>
              </a:rPr>
              <a:t>Ketoconazol, Bromocriptina</a:t>
            </a:r>
          </a:p>
          <a:p>
            <a:pPr marL="533400" indent="-533400" eaLnBrk="1" hangingPunct="1"/>
            <a:endParaRPr lang="es-ES_tradnl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8420" name="Picture 7" descr="adenomahipofisisvia">
            <a:extLst>
              <a:ext uri="{FF2B5EF4-FFF2-40B4-BE49-F238E27FC236}">
                <a16:creationId xmlns:a16="http://schemas.microsoft.com/office/drawing/2014/main" id="{8FD7945F-3A6A-C24A-AB59-98B982F7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28123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6">
            <a:extLst>
              <a:ext uri="{FF2B5EF4-FFF2-40B4-BE49-F238E27FC236}">
                <a16:creationId xmlns:a16="http://schemas.microsoft.com/office/drawing/2014/main" id="{9CCF7F1B-0F24-9A4E-92BF-EF9C5FB7D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6A2AF1-5B5F-5947-885C-CE7663D555B9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200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E38A74C5-2764-0745-B30B-9D91A4514E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>
                <a:ea typeface="ＭＳ Ｐゴシック" panose="020B0600070205080204" pitchFamily="34" charset="-128"/>
              </a:rPr>
              <a:t>Tumores de hipófisis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5C04D6C-C067-D840-9D3D-EAB2D53906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1700213"/>
            <a:ext cx="8496300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A.- ADENOMAS HIPOFISARIOS:</a:t>
            </a:r>
            <a:endParaRPr lang="es-ES_tradnl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Tratamiento Quirúrgico</a:t>
            </a: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s-ES_tradnl" altLang="es-ES"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Resección vía transesfenoidal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ea typeface="Arial" panose="020B0604020202020204" pitchFamily="34" charset="0"/>
              </a:rPr>
              <a:t> </a:t>
            </a: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E. Cushing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Acromegalia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Afectación visual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Radioterapia ó Radiocirugia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(restos no resecables)</a:t>
            </a:r>
          </a:p>
        </p:txBody>
      </p:sp>
      <p:pic>
        <p:nvPicPr>
          <p:cNvPr id="190468" name="Picture 4" descr="adenomahipofisisvia">
            <a:extLst>
              <a:ext uri="{FF2B5EF4-FFF2-40B4-BE49-F238E27FC236}">
                <a16:creationId xmlns:a16="http://schemas.microsoft.com/office/drawing/2014/main" id="{528279CC-234D-AB47-B902-39CC5429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65400"/>
            <a:ext cx="51117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e-TumoresSNC">
  <a:themeElements>
    <a:clrScheme name="Clase-TumoresSNC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lase-TumoresSNC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se-TumoresSNC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e-TumoresSNC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10857</TotalTime>
  <Words>1185</Words>
  <Application>Microsoft Macintosh PowerPoint</Application>
  <PresentationFormat>Presentación en pantalla (4:3)</PresentationFormat>
  <Paragraphs>361</Paragraphs>
  <Slides>29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Verdana</vt:lpstr>
      <vt:lpstr>Wingdings</vt:lpstr>
      <vt:lpstr>Clase-TumoresSNC</vt:lpstr>
      <vt:lpstr>Descripción grupos topográficos</vt:lpstr>
      <vt:lpstr>Descripción grupos topográficos</vt:lpstr>
      <vt:lpstr>Tumores hemisféricos cerebrales</vt:lpstr>
      <vt:lpstr>Descripción grupos topográficos</vt:lpstr>
      <vt:lpstr>Tumores de la región selar</vt:lpstr>
      <vt:lpstr>Tumores de la región selar</vt:lpstr>
      <vt:lpstr>Tumores de hipófisis</vt:lpstr>
      <vt:lpstr>Tumores de hipófisis</vt:lpstr>
      <vt:lpstr>Tumores de hipófisis</vt:lpstr>
      <vt:lpstr>Descripción grupos topográficos</vt:lpstr>
      <vt:lpstr>Tumores del III ventrículo</vt:lpstr>
      <vt:lpstr>Tumores del III ventrículo</vt:lpstr>
      <vt:lpstr>Descripción grupos topográficos</vt:lpstr>
      <vt:lpstr>Tumores de la base del cráneo</vt:lpstr>
      <vt:lpstr>Descripción grupos topográficos</vt:lpstr>
      <vt:lpstr>Tumores de la región pineal</vt:lpstr>
      <vt:lpstr>Descripción grupos topográficos</vt:lpstr>
      <vt:lpstr>Tumores de fosa posterior</vt:lpstr>
      <vt:lpstr>Tumores de fosa posterior</vt:lpstr>
      <vt:lpstr>Descripción grupos topográficos</vt:lpstr>
      <vt:lpstr>Tumores del tronco del encéfalo</vt:lpstr>
      <vt:lpstr>Descripción grupos topográficos</vt:lpstr>
      <vt:lpstr>Tumores del ángulo ponto-cerebeloso</vt:lpstr>
      <vt:lpstr>Tumores del ángulo ponto-cerebeloso</vt:lpstr>
      <vt:lpstr>Tumores del ángulo ponto-cerebeloso</vt:lpstr>
      <vt:lpstr>Descripción grupos topográficos</vt:lpstr>
      <vt:lpstr>Tumores de la base del cráneo</vt:lpstr>
      <vt:lpstr>Tumores de la base del cráneo</vt:lpstr>
      <vt:lpstr>Tumores de la base del cráneo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Clase- Tumores SNC</dc:title>
  <dc:creator>Goyo</dc:creator>
  <cp:lastModifiedBy>Microsoft Office User</cp:lastModifiedBy>
  <cp:revision>201</cp:revision>
  <dcterms:created xsi:type="dcterms:W3CDTF">2008-11-07T15:10:48Z</dcterms:created>
  <dcterms:modified xsi:type="dcterms:W3CDTF">2020-04-01T11:04:15Z</dcterms:modified>
</cp:coreProperties>
</file>